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rimson Roman" panose="020B0604020202020204" charset="0"/>
      <p:regular r:id="rId17"/>
    </p:embeddedFont>
    <p:embeddedFont>
      <p:font typeface="Crimson Roman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74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14723" y="515533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761315" y="4815704"/>
            <a:ext cx="534771" cy="679270"/>
          </a:xfrm>
          <a:custGeom>
            <a:avLst/>
            <a:gdLst/>
            <a:ahLst/>
            <a:cxnLst/>
            <a:rect l="l" t="t" r="r" b="b"/>
            <a:pathLst>
              <a:path w="534771" h="679270">
                <a:moveTo>
                  <a:pt x="0" y="0"/>
                </a:moveTo>
                <a:lnTo>
                  <a:pt x="534770" y="0"/>
                </a:lnTo>
                <a:lnTo>
                  <a:pt x="534770" y="679270"/>
                </a:lnTo>
                <a:lnTo>
                  <a:pt x="0" y="67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228008" y="795331"/>
            <a:ext cx="9831984" cy="1030605"/>
          </a:xfrm>
          <a:prstGeom prst="rect">
            <a:avLst/>
          </a:prstGeom>
        </p:spPr>
        <p:txBody>
          <a:bodyPr lIns="0" tIns="0" rIns="0" bIns="0" rtlCol="0" anchor="t">
            <a:spAutoFit/>
          </a:bodyPr>
          <a:lstStyle/>
          <a:p>
            <a:pPr algn="ctr">
              <a:lnSpc>
                <a:spcPts val="3920"/>
              </a:lnSpc>
            </a:pPr>
            <a:r>
              <a:rPr lang="en-US" sz="2800" b="1">
                <a:solidFill>
                  <a:srgbClr val="000000"/>
                </a:solidFill>
                <a:latin typeface="Crimson Roman Bold"/>
                <a:ea typeface="Crimson Roman Bold"/>
                <a:cs typeface="Crimson Roman Bold"/>
                <a:sym typeface="Crimson Roman Bold"/>
              </a:rPr>
              <a:t>Міністерство освіти і науки України</a:t>
            </a:r>
          </a:p>
          <a:p>
            <a:pPr algn="ctr">
              <a:lnSpc>
                <a:spcPts val="3920"/>
              </a:lnSpc>
              <a:spcBef>
                <a:spcPct val="0"/>
              </a:spcBef>
            </a:pPr>
            <a:r>
              <a:rPr lang="en-US" sz="2800" b="1">
                <a:solidFill>
                  <a:srgbClr val="000000"/>
                </a:solidFill>
                <a:latin typeface="Crimson Roman Bold"/>
                <a:ea typeface="Crimson Roman Bold"/>
                <a:cs typeface="Crimson Roman Bold"/>
                <a:sym typeface="Crimson Roman Bold"/>
              </a:rPr>
              <a:t>Харківський національний університет електроніки</a:t>
            </a:r>
          </a:p>
        </p:txBody>
      </p:sp>
      <p:sp>
        <p:nvSpPr>
          <p:cNvPr id="5" name="TextBox 5"/>
          <p:cNvSpPr txBox="1"/>
          <p:nvPr/>
        </p:nvSpPr>
        <p:spPr>
          <a:xfrm>
            <a:off x="2353191" y="3068503"/>
            <a:ext cx="13581618" cy="1005205"/>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rimson Roman"/>
                <a:ea typeface="Crimson Roman"/>
                <a:cs typeface="Crimson Roman"/>
                <a:sym typeface="Crimson Roman"/>
              </a:rPr>
              <a:t>Програмна система для проведення DnD-сесій з використанням штучного інтелекту як асистента</a:t>
            </a:r>
          </a:p>
        </p:txBody>
      </p:sp>
      <p:sp>
        <p:nvSpPr>
          <p:cNvPr id="6" name="TextBox 6"/>
          <p:cNvSpPr txBox="1"/>
          <p:nvPr/>
        </p:nvSpPr>
        <p:spPr>
          <a:xfrm>
            <a:off x="2353191" y="6151246"/>
            <a:ext cx="8038132" cy="34817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Виконали: </a:t>
            </a:r>
          </a:p>
          <a:p>
            <a:pPr algn="just">
              <a:lnSpc>
                <a:spcPts val="3920"/>
              </a:lnSpc>
            </a:pPr>
            <a:r>
              <a:rPr lang="en-US" sz="2800">
                <a:solidFill>
                  <a:srgbClr val="000000"/>
                </a:solidFill>
                <a:latin typeface="Crimson Roman"/>
                <a:ea typeface="Crimson Roman"/>
                <a:cs typeface="Crimson Roman"/>
                <a:sym typeface="Crimson Roman"/>
              </a:rPr>
              <a:t>ст. гр. ПЗПІ-22-4</a:t>
            </a:r>
          </a:p>
          <a:p>
            <a:pPr algn="just">
              <a:lnSpc>
                <a:spcPts val="3920"/>
              </a:lnSpc>
            </a:pPr>
            <a:r>
              <a:rPr lang="en-US" sz="2800">
                <a:solidFill>
                  <a:srgbClr val="000000"/>
                </a:solidFill>
                <a:latin typeface="Crimson Roman"/>
                <a:ea typeface="Crimson Roman"/>
                <a:cs typeface="Crimson Roman"/>
                <a:sym typeface="Crimson Roman"/>
              </a:rPr>
              <a:t>Атаманова Олександра Петрівна</a:t>
            </a:r>
          </a:p>
          <a:p>
            <a:pPr algn="just">
              <a:lnSpc>
                <a:spcPts val="3920"/>
              </a:lnSpc>
            </a:pPr>
            <a:endParaRPr lang="en-US" sz="2800">
              <a:solidFill>
                <a:srgbClr val="000000"/>
              </a:solidFill>
              <a:latin typeface="Crimson Roman"/>
              <a:ea typeface="Crimson Roman"/>
              <a:cs typeface="Crimson Roman"/>
              <a:sym typeface="Crimson Roman"/>
            </a:endParaRPr>
          </a:p>
          <a:p>
            <a:pPr algn="just">
              <a:lnSpc>
                <a:spcPts val="3920"/>
              </a:lnSpc>
            </a:pPr>
            <a:r>
              <a:rPr lang="en-US" sz="2800">
                <a:solidFill>
                  <a:srgbClr val="000000"/>
                </a:solidFill>
                <a:latin typeface="Crimson Roman"/>
                <a:ea typeface="Crimson Roman"/>
                <a:cs typeface="Crimson Roman"/>
                <a:sym typeface="Crimson Roman"/>
              </a:rPr>
              <a:t> ст. гр. ПЗПІ-22-2</a:t>
            </a:r>
          </a:p>
          <a:p>
            <a:pPr algn="just">
              <a:lnSpc>
                <a:spcPts val="3920"/>
              </a:lnSpc>
            </a:pPr>
            <a:r>
              <a:rPr lang="en-US" sz="2800">
                <a:solidFill>
                  <a:srgbClr val="000000"/>
                </a:solidFill>
                <a:latin typeface="Crimson Roman"/>
                <a:ea typeface="Crimson Roman"/>
                <a:cs typeface="Crimson Roman"/>
                <a:sym typeface="Crimson Roman"/>
              </a:rPr>
              <a:t>Захаров Антон Володимирович</a:t>
            </a:r>
          </a:p>
          <a:p>
            <a:pPr algn="just">
              <a:lnSpc>
                <a:spcPts val="3920"/>
              </a:lnSpc>
            </a:pPr>
            <a:endParaRPr lang="en-US" sz="2800">
              <a:solidFill>
                <a:srgbClr val="000000"/>
              </a:solidFill>
              <a:latin typeface="Crimson Roman"/>
              <a:ea typeface="Crimson Roman"/>
              <a:cs typeface="Crimson Roman"/>
              <a:sym typeface="Crimson Roman"/>
            </a:endParaRPr>
          </a:p>
        </p:txBody>
      </p:sp>
      <p:sp>
        <p:nvSpPr>
          <p:cNvPr id="7" name="TextBox 7"/>
          <p:cNvSpPr txBox="1"/>
          <p:nvPr/>
        </p:nvSpPr>
        <p:spPr>
          <a:xfrm>
            <a:off x="10727954" y="6151246"/>
            <a:ext cx="5973277" cy="15005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Науковий керівник: </a:t>
            </a:r>
          </a:p>
          <a:p>
            <a:pPr algn="just">
              <a:lnSpc>
                <a:spcPts val="3920"/>
              </a:lnSpc>
            </a:pPr>
            <a:r>
              <a:rPr lang="en-US" sz="2800">
                <a:solidFill>
                  <a:srgbClr val="000000"/>
                </a:solidFill>
                <a:latin typeface="Crimson Roman"/>
                <a:ea typeface="Crimson Roman"/>
                <a:cs typeface="Crimson Roman"/>
                <a:sym typeface="Crimson Roman"/>
              </a:rPr>
              <a:t>доц. кафедри ПІ </a:t>
            </a:r>
          </a:p>
          <a:p>
            <a:pPr algn="just">
              <a:lnSpc>
                <a:spcPts val="3920"/>
              </a:lnSpc>
            </a:pPr>
            <a:r>
              <a:rPr lang="en-US" sz="2800">
                <a:solidFill>
                  <a:srgbClr val="000000"/>
                </a:solidFill>
                <a:latin typeface="Crimson Roman"/>
                <a:ea typeface="Crimson Roman"/>
                <a:cs typeface="Crimson Roman"/>
                <a:sym typeface="Crimson Roman"/>
              </a:rPr>
              <a:t>Віктор Іванович Каук</a:t>
            </a:r>
          </a:p>
        </p:txBody>
      </p:sp>
      <p:sp>
        <p:nvSpPr>
          <p:cNvPr id="8" name="TextBox 8"/>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a:t>
            </a:r>
          </a:p>
        </p:txBody>
      </p:sp>
      <p:sp>
        <p:nvSpPr>
          <p:cNvPr id="9" name="Freeform 9"/>
          <p:cNvSpPr/>
          <p:nvPr/>
        </p:nvSpPr>
        <p:spPr>
          <a:xfrm>
            <a:off x="17259300" y="4815704"/>
            <a:ext cx="534771" cy="679270"/>
          </a:xfrm>
          <a:custGeom>
            <a:avLst/>
            <a:gdLst/>
            <a:ahLst/>
            <a:cxnLst/>
            <a:rect l="l" t="t" r="r" b="b"/>
            <a:pathLst>
              <a:path w="534771" h="679270">
                <a:moveTo>
                  <a:pt x="0" y="0"/>
                </a:moveTo>
                <a:lnTo>
                  <a:pt x="534771" y="0"/>
                </a:lnTo>
                <a:lnTo>
                  <a:pt x="534771" y="679270"/>
                </a:lnTo>
                <a:lnTo>
                  <a:pt x="0" y="679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10</a:t>
            </a:r>
          </a:p>
        </p:txBody>
      </p:sp>
      <p:sp>
        <p:nvSpPr>
          <p:cNvPr id="6" name="TextBox 6"/>
          <p:cNvSpPr txBox="1"/>
          <p:nvPr/>
        </p:nvSpPr>
        <p:spPr>
          <a:xfrm>
            <a:off x="1785821" y="914164"/>
            <a:ext cx="14716358"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Опис програмного забезпечення, яке було використано у дослідженні</a:t>
            </a:r>
          </a:p>
        </p:txBody>
      </p:sp>
      <p:sp>
        <p:nvSpPr>
          <p:cNvPr id="7" name="TextBox 7"/>
          <p:cNvSpPr txBox="1"/>
          <p:nvPr/>
        </p:nvSpPr>
        <p:spPr>
          <a:xfrm>
            <a:off x="1028700" y="2633404"/>
            <a:ext cx="16135627" cy="64535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Розробка системи проводилась з фокусом на створення надійної та зручної платформи для проведення D&amp;D сесій з використанням штучного інтелекту.</a:t>
            </a:r>
          </a:p>
          <a:p>
            <a:pPr algn="just">
              <a:lnSpc>
                <a:spcPts val="3920"/>
              </a:lnSpc>
            </a:pPr>
            <a:endParaRPr lang="en-US" sz="2800">
              <a:solidFill>
                <a:srgbClr val="000000"/>
              </a:solidFill>
              <a:latin typeface="Crimson Roman"/>
              <a:ea typeface="Crimson Roman"/>
              <a:cs typeface="Crimson Roman"/>
              <a:sym typeface="Crimson Roman"/>
            </a:endParaRPr>
          </a:p>
          <a:p>
            <a:pPr algn="just">
              <a:lnSpc>
                <a:spcPts val="3920"/>
              </a:lnSpc>
            </a:pPr>
            <a:r>
              <a:rPr lang="en-US" sz="2800">
                <a:solidFill>
                  <a:srgbClr val="000000"/>
                </a:solidFill>
                <a:latin typeface="Crimson Roman"/>
                <a:ea typeface="Crimson Roman"/>
                <a:cs typeface="Crimson Roman"/>
                <a:sym typeface="Crimson Roman"/>
              </a:rPr>
              <a:t>Робота включала етапи:</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Аналіз вимог та дослідження аналогів</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Проєктування архітектури (UML-діаграми)</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Розробка клієнтської та серверної частин</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Інтеграція з ШІ-моделлю</a:t>
            </a:r>
          </a:p>
          <a:p>
            <a:pPr algn="just">
              <a:lnSpc>
                <a:spcPts val="3920"/>
              </a:lnSpc>
            </a:pPr>
            <a:endParaRPr lang="en-US" sz="2800">
              <a:solidFill>
                <a:srgbClr val="000000"/>
              </a:solidFill>
              <a:latin typeface="Crimson Roman"/>
              <a:ea typeface="Crimson Roman"/>
              <a:cs typeface="Crimson Roman"/>
              <a:sym typeface="Crimson Roman"/>
            </a:endParaRPr>
          </a:p>
          <a:p>
            <a:pPr algn="just">
              <a:lnSpc>
                <a:spcPts val="3920"/>
              </a:lnSpc>
            </a:pPr>
            <a:r>
              <a:rPr lang="en-US" sz="2800">
                <a:solidFill>
                  <a:srgbClr val="000000"/>
                </a:solidFill>
                <a:latin typeface="Crimson Roman"/>
                <a:ea typeface="Crimson Roman"/>
                <a:cs typeface="Crimson Roman"/>
                <a:sym typeface="Crimson Roman"/>
              </a:rPr>
              <a:t>Особлива увага приділялася створенню інтуїтивного інтерфейсу для взаємодії з ШІ-асистентом та ефективній обробці ігрового контенту. Використання сучасних технологій забезпечило надійність та масштабованість системи.</a:t>
            </a:r>
          </a:p>
          <a:p>
            <a:pPr algn="just">
              <a:lnSpc>
                <a:spcPts val="3920"/>
              </a:lnSpc>
              <a:spcBef>
                <a:spcPct val="0"/>
              </a:spcBef>
            </a:pPr>
            <a:endParaRPr lang="en-US" sz="2800">
              <a:solidFill>
                <a:srgbClr val="000000"/>
              </a:solidFill>
              <a:latin typeface="Crimson Roman"/>
              <a:ea typeface="Crimson Roman"/>
              <a:cs typeface="Crimson Roman"/>
              <a:sym typeface="Crimson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123673" y="3965581"/>
            <a:ext cx="16135627" cy="29864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Проведено аналіз предметної області D&amp;D платформ та визначено ключові вимоги до системи з фокусом на взаємодію користувачів з ШІ-асистентом.</a:t>
            </a:r>
          </a:p>
          <a:p>
            <a:pPr algn="just">
              <a:lnSpc>
                <a:spcPts val="3920"/>
              </a:lnSpc>
            </a:pPr>
            <a:r>
              <a:rPr lang="en-US" sz="2800">
                <a:solidFill>
                  <a:srgbClr val="000000"/>
                </a:solidFill>
                <a:latin typeface="Crimson Roman"/>
                <a:ea typeface="Crimson Roman"/>
                <a:cs typeface="Crimson Roman"/>
                <a:sym typeface="Crimson Roman"/>
              </a:rPr>
              <a:t>Архітектура системи спроектована на основі клієнт-серверної моделі з використанням MongoDB для зберігання даних. Створено UML-діаграми для візуалізації компонентів системи та їх взаємодії: діаграми прецедентів, компонентів та розгортання.</a:t>
            </a:r>
          </a:p>
          <a:p>
            <a:pPr algn="just">
              <a:lnSpc>
                <a:spcPts val="3920"/>
              </a:lnSpc>
              <a:spcBef>
                <a:spcPct val="0"/>
              </a:spcBef>
            </a:pPr>
            <a:endParaRPr lang="en-US" sz="2800">
              <a:solidFill>
                <a:srgbClr val="000000"/>
              </a:solidFill>
              <a:latin typeface="Crimson Roman"/>
              <a:ea typeface="Crimson Roman"/>
              <a:cs typeface="Crimson Roman"/>
              <a:sym typeface="Crimson Roman"/>
            </a:endParaRPr>
          </a:p>
        </p:txBody>
      </p:sp>
      <p:sp>
        <p:nvSpPr>
          <p:cNvPr id="6" name="Freeform 6"/>
          <p:cNvSpPr/>
          <p:nvPr/>
        </p:nvSpPr>
        <p:spPr>
          <a:xfrm>
            <a:off x="10892616" y="589073"/>
            <a:ext cx="1019311" cy="1155919"/>
          </a:xfrm>
          <a:custGeom>
            <a:avLst/>
            <a:gdLst/>
            <a:ahLst/>
            <a:cxnLst/>
            <a:rect l="l" t="t" r="r" b="b"/>
            <a:pathLst>
              <a:path w="1019311" h="1155919">
                <a:moveTo>
                  <a:pt x="0" y="0"/>
                </a:moveTo>
                <a:lnTo>
                  <a:pt x="1019310" y="0"/>
                </a:lnTo>
                <a:lnTo>
                  <a:pt x="1019310" y="1155920"/>
                </a:lnTo>
                <a:lnTo>
                  <a:pt x="0" y="1155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11</a:t>
            </a:r>
          </a:p>
        </p:txBody>
      </p:sp>
      <p:sp>
        <p:nvSpPr>
          <p:cNvPr id="8" name="TextBox 8"/>
          <p:cNvSpPr txBox="1"/>
          <p:nvPr/>
        </p:nvSpPr>
        <p:spPr>
          <a:xfrm>
            <a:off x="1738335" y="923925"/>
            <a:ext cx="14716358"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Дизайн системи</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002098" y="551869"/>
            <a:ext cx="1995598" cy="1211872"/>
          </a:xfrm>
          <a:custGeom>
            <a:avLst/>
            <a:gdLst/>
            <a:ahLst/>
            <a:cxnLst/>
            <a:rect l="l" t="t" r="r" b="b"/>
            <a:pathLst>
              <a:path w="1995598" h="1211872">
                <a:moveTo>
                  <a:pt x="0" y="0"/>
                </a:moveTo>
                <a:lnTo>
                  <a:pt x="1995598" y="0"/>
                </a:lnTo>
                <a:lnTo>
                  <a:pt x="1995598" y="1211872"/>
                </a:lnTo>
                <a:lnTo>
                  <a:pt x="0" y="121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13320" y="3851408"/>
            <a:ext cx="7783194" cy="3628914"/>
          </a:xfrm>
          <a:custGeom>
            <a:avLst/>
            <a:gdLst/>
            <a:ahLst/>
            <a:cxnLst/>
            <a:rect l="l" t="t" r="r" b="b"/>
            <a:pathLst>
              <a:path w="7783194" h="3628914">
                <a:moveTo>
                  <a:pt x="0" y="0"/>
                </a:moveTo>
                <a:lnTo>
                  <a:pt x="7783194" y="0"/>
                </a:lnTo>
                <a:lnTo>
                  <a:pt x="7783194" y="3628915"/>
                </a:lnTo>
                <a:lnTo>
                  <a:pt x="0" y="3628915"/>
                </a:lnTo>
                <a:lnTo>
                  <a:pt x="0" y="0"/>
                </a:lnTo>
                <a:close/>
              </a:path>
            </a:pathLst>
          </a:custGeom>
          <a:blipFill>
            <a:blip r:embed="rId6"/>
            <a:stretch>
              <a:fillRect/>
            </a:stretch>
          </a:blipFill>
        </p:spPr>
      </p:sp>
      <p:sp>
        <p:nvSpPr>
          <p:cNvPr id="7" name="Freeform 7"/>
          <p:cNvSpPr/>
          <p:nvPr/>
        </p:nvSpPr>
        <p:spPr>
          <a:xfrm>
            <a:off x="9524375" y="4607920"/>
            <a:ext cx="7734925" cy="2030418"/>
          </a:xfrm>
          <a:custGeom>
            <a:avLst/>
            <a:gdLst/>
            <a:ahLst/>
            <a:cxnLst/>
            <a:rect l="l" t="t" r="r" b="b"/>
            <a:pathLst>
              <a:path w="7734925" h="2030418">
                <a:moveTo>
                  <a:pt x="0" y="0"/>
                </a:moveTo>
                <a:lnTo>
                  <a:pt x="7734925" y="0"/>
                </a:lnTo>
                <a:lnTo>
                  <a:pt x="7734925" y="2030417"/>
                </a:lnTo>
                <a:lnTo>
                  <a:pt x="0" y="2030417"/>
                </a:lnTo>
                <a:lnTo>
                  <a:pt x="0" y="0"/>
                </a:lnTo>
                <a:close/>
              </a:path>
            </a:pathLst>
          </a:custGeom>
          <a:blipFill>
            <a:blip r:embed="rId7"/>
            <a:stretch>
              <a:fillRect/>
            </a:stretch>
          </a:blipFill>
        </p:spPr>
      </p:sp>
      <p:sp>
        <p:nvSpPr>
          <p:cNvPr id="8" name="TextBox 8"/>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12</a:t>
            </a:r>
          </a:p>
        </p:txBody>
      </p:sp>
      <p:sp>
        <p:nvSpPr>
          <p:cNvPr id="9" name="TextBox 9"/>
          <p:cNvSpPr txBox="1"/>
          <p:nvPr/>
        </p:nvSpPr>
        <p:spPr>
          <a:xfrm>
            <a:off x="1738335" y="923925"/>
            <a:ext cx="14716358"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Приклад реалізації</a:t>
            </a:r>
          </a:p>
        </p:txBody>
      </p:sp>
      <p:sp>
        <p:nvSpPr>
          <p:cNvPr id="10" name="TextBox 10"/>
          <p:cNvSpPr txBox="1"/>
          <p:nvPr/>
        </p:nvSpPr>
        <p:spPr>
          <a:xfrm>
            <a:off x="12365535" y="6885987"/>
            <a:ext cx="2634853" cy="4508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Приклад реєстрації </a:t>
            </a:r>
          </a:p>
        </p:txBody>
      </p:sp>
      <p:sp>
        <p:nvSpPr>
          <p:cNvPr id="11" name="TextBox 11"/>
          <p:cNvSpPr txBox="1"/>
          <p:nvPr/>
        </p:nvSpPr>
        <p:spPr>
          <a:xfrm>
            <a:off x="3314733" y="7574273"/>
            <a:ext cx="4159846" cy="4508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Приклад реалізації ChatService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13</a:t>
            </a:r>
          </a:p>
        </p:txBody>
      </p:sp>
      <p:sp>
        <p:nvSpPr>
          <p:cNvPr id="8" name="TextBox 8"/>
          <p:cNvSpPr txBox="1"/>
          <p:nvPr/>
        </p:nvSpPr>
        <p:spPr>
          <a:xfrm>
            <a:off x="1738335" y="923925"/>
            <a:ext cx="14716358"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Інтерфейс користувача</a:t>
            </a:r>
          </a:p>
        </p:txBody>
      </p:sp>
      <p:sp>
        <p:nvSpPr>
          <p:cNvPr id="9" name="TextBox 9"/>
          <p:cNvSpPr txBox="1"/>
          <p:nvPr/>
        </p:nvSpPr>
        <p:spPr>
          <a:xfrm>
            <a:off x="2968338" y="7633115"/>
            <a:ext cx="4039791" cy="4508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Екран реєстрації користувача </a:t>
            </a:r>
          </a:p>
        </p:txBody>
      </p:sp>
      <p:sp>
        <p:nvSpPr>
          <p:cNvPr id="10" name="TextBox 10"/>
          <p:cNvSpPr txBox="1"/>
          <p:nvPr/>
        </p:nvSpPr>
        <p:spPr>
          <a:xfrm>
            <a:off x="11728435" y="7633115"/>
            <a:ext cx="3415705" cy="4508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Екран входу користувача </a:t>
            </a:r>
          </a:p>
        </p:txBody>
      </p:sp>
      <p:pic>
        <p:nvPicPr>
          <p:cNvPr id="11" name="Рисунок 10">
            <a:extLst>
              <a:ext uri="{FF2B5EF4-FFF2-40B4-BE49-F238E27FC236}">
                <a16:creationId xmlns:a16="http://schemas.microsoft.com/office/drawing/2014/main" id="{1FB383DD-A5E9-C02F-85A9-D5AEDDA69957}"/>
              </a:ext>
            </a:extLst>
          </p:cNvPr>
          <p:cNvPicPr>
            <a:picLocks noChangeAspect="1"/>
          </p:cNvPicPr>
          <p:nvPr/>
        </p:nvPicPr>
        <p:blipFill rotWithShape="1">
          <a:blip r:embed="rId4"/>
          <a:srcRect t="4414"/>
          <a:stretch>
            <a:fillRect/>
          </a:stretch>
        </p:blipFill>
        <p:spPr bwMode="auto">
          <a:xfrm>
            <a:off x="1397647" y="3605008"/>
            <a:ext cx="7698867" cy="3902490"/>
          </a:xfrm>
          <a:prstGeom prst="rect">
            <a:avLst/>
          </a:prstGeom>
          <a:ln>
            <a:noFill/>
          </a:ln>
          <a:extLst>
            <a:ext uri="{53640926-AAD7-44D8-BBD7-CCE9431645EC}">
              <a14:shadowObscured xmlns:a14="http://schemas.microsoft.com/office/drawing/2010/main"/>
            </a:ext>
          </a:extLst>
        </p:spPr>
      </p:pic>
      <p:pic>
        <p:nvPicPr>
          <p:cNvPr id="12" name="Рисунок 11">
            <a:extLst>
              <a:ext uri="{FF2B5EF4-FFF2-40B4-BE49-F238E27FC236}">
                <a16:creationId xmlns:a16="http://schemas.microsoft.com/office/drawing/2014/main" id="{366CBEA8-E0DE-2FF3-CC2F-F88437C88C48}"/>
              </a:ext>
            </a:extLst>
          </p:cNvPr>
          <p:cNvPicPr>
            <a:picLocks noChangeAspect="1"/>
          </p:cNvPicPr>
          <p:nvPr/>
        </p:nvPicPr>
        <p:blipFill rotWithShape="1">
          <a:blip r:embed="rId5"/>
          <a:srcRect t="3986"/>
          <a:stretch>
            <a:fillRect/>
          </a:stretch>
        </p:blipFill>
        <p:spPr bwMode="auto">
          <a:xfrm>
            <a:off x="9515895" y="3605008"/>
            <a:ext cx="7682987" cy="391769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14</a:t>
            </a:r>
          </a:p>
        </p:txBody>
      </p:sp>
      <p:sp>
        <p:nvSpPr>
          <p:cNvPr id="7" name="TextBox 7"/>
          <p:cNvSpPr txBox="1"/>
          <p:nvPr/>
        </p:nvSpPr>
        <p:spPr>
          <a:xfrm>
            <a:off x="1738335" y="923925"/>
            <a:ext cx="14716358"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Інтерфейс користувача</a:t>
            </a:r>
          </a:p>
        </p:txBody>
      </p:sp>
      <p:sp>
        <p:nvSpPr>
          <p:cNvPr id="8" name="TextBox 8"/>
          <p:cNvSpPr txBox="1"/>
          <p:nvPr/>
        </p:nvSpPr>
        <p:spPr>
          <a:xfrm>
            <a:off x="5731173" y="8526026"/>
            <a:ext cx="6825655" cy="4508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Екран чату зі штучним інтелектом – майстром гри </a:t>
            </a:r>
          </a:p>
        </p:txBody>
      </p:sp>
      <p:pic>
        <p:nvPicPr>
          <p:cNvPr id="9" name="Рисунок 8">
            <a:extLst>
              <a:ext uri="{FF2B5EF4-FFF2-40B4-BE49-F238E27FC236}">
                <a16:creationId xmlns:a16="http://schemas.microsoft.com/office/drawing/2014/main" id="{D0E1D6C9-5D5D-C836-D381-F3B2932A6E9F}"/>
              </a:ext>
            </a:extLst>
          </p:cNvPr>
          <p:cNvPicPr>
            <a:picLocks noChangeAspect="1"/>
          </p:cNvPicPr>
          <p:nvPr/>
        </p:nvPicPr>
        <p:blipFill>
          <a:blip r:embed="rId4"/>
          <a:stretch>
            <a:fillRect/>
          </a:stretch>
        </p:blipFill>
        <p:spPr>
          <a:xfrm>
            <a:off x="3800614" y="2763499"/>
            <a:ext cx="10591800" cy="56160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15</a:t>
            </a:r>
          </a:p>
        </p:txBody>
      </p:sp>
      <p:sp>
        <p:nvSpPr>
          <p:cNvPr id="6" name="TextBox 6"/>
          <p:cNvSpPr txBox="1"/>
          <p:nvPr/>
        </p:nvSpPr>
        <p:spPr>
          <a:xfrm>
            <a:off x="1738335" y="923925"/>
            <a:ext cx="14716358"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Підсумки</a:t>
            </a:r>
          </a:p>
        </p:txBody>
      </p:sp>
      <p:sp>
        <p:nvSpPr>
          <p:cNvPr id="7" name="Freeform 7"/>
          <p:cNvSpPr/>
          <p:nvPr/>
        </p:nvSpPr>
        <p:spPr>
          <a:xfrm>
            <a:off x="10106777" y="397440"/>
            <a:ext cx="982132" cy="1262521"/>
          </a:xfrm>
          <a:custGeom>
            <a:avLst/>
            <a:gdLst/>
            <a:ahLst/>
            <a:cxnLst/>
            <a:rect l="l" t="t" r="r" b="b"/>
            <a:pathLst>
              <a:path w="982132" h="1262521">
                <a:moveTo>
                  <a:pt x="0" y="0"/>
                </a:moveTo>
                <a:lnTo>
                  <a:pt x="982133" y="0"/>
                </a:lnTo>
                <a:lnTo>
                  <a:pt x="982133" y="1262520"/>
                </a:lnTo>
                <a:lnTo>
                  <a:pt x="0" y="1262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86507" y="3624897"/>
            <a:ext cx="16388407" cy="3481705"/>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Crimson Roman"/>
                <a:ea typeface="Crimson Roman"/>
                <a:cs typeface="Crimson Roman"/>
                <a:sym typeface="Crimson Roman"/>
              </a:rPr>
              <a:t>В результаті виконання роботи було створено веб-систему для автоматизації проведення D&amp;D сесій з використанням штучного інтелекту як майстра гри. Реалізовано всі ключові компоненти: автентифікацію користувачів, взаємодію з ШІ через чат-інтерфейс, генерацію ігрового контенту та збереження прогресу сесій. Використання сучасного стеку технологій (React, TypeScript, NestJS, MongoDB) забезпечило надійність та масштабованість платформи. Система успішно вирішує проблему доступності настільних рольових ігор, знижуючи поріг входу для новачків та спрощуючи організацію ігрових сесій через автоматизацію ролі майстра гри. Створена платформа готова до подальшого розвитку та вдосконалення функціоналу.</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789312" y="194005"/>
            <a:ext cx="1314244" cy="1364921"/>
          </a:xfrm>
          <a:custGeom>
            <a:avLst/>
            <a:gdLst/>
            <a:ahLst/>
            <a:cxnLst/>
            <a:rect l="l" t="t" r="r" b="b"/>
            <a:pathLst>
              <a:path w="1314244" h="1364921">
                <a:moveTo>
                  <a:pt x="0" y="0"/>
                </a:moveTo>
                <a:lnTo>
                  <a:pt x="1314244" y="0"/>
                </a:lnTo>
                <a:lnTo>
                  <a:pt x="1314244" y="1364920"/>
                </a:lnTo>
                <a:lnTo>
                  <a:pt x="0" y="13649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2</a:t>
            </a:r>
          </a:p>
        </p:txBody>
      </p:sp>
      <p:sp>
        <p:nvSpPr>
          <p:cNvPr id="7" name="TextBox 7"/>
          <p:cNvSpPr txBox="1"/>
          <p:nvPr/>
        </p:nvSpPr>
        <p:spPr>
          <a:xfrm>
            <a:off x="7494766" y="923925"/>
            <a:ext cx="3294545"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Мета роботи</a:t>
            </a:r>
          </a:p>
        </p:txBody>
      </p:sp>
      <p:sp>
        <p:nvSpPr>
          <p:cNvPr id="8" name="TextBox 8"/>
          <p:cNvSpPr txBox="1"/>
          <p:nvPr/>
        </p:nvSpPr>
        <p:spPr>
          <a:xfrm>
            <a:off x="2319986" y="3855085"/>
            <a:ext cx="13644106" cy="19958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Метою роботи є створення веб-системи для автоматизації проведення D&amp;D сесій з використанням штучного інтелекту, що вирішує проблему нестачі досвідчених майстрів гри та спрощує організацію ігрових зустрічей через надання доступного інструменту для генерації контенту, керування сюжетом та збереження прогресу гравців.</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083163" y="469452"/>
            <a:ext cx="868819" cy="1118496"/>
          </a:xfrm>
          <a:custGeom>
            <a:avLst/>
            <a:gdLst/>
            <a:ahLst/>
            <a:cxnLst/>
            <a:rect l="l" t="t" r="r" b="b"/>
            <a:pathLst>
              <a:path w="868819" h="1118496">
                <a:moveTo>
                  <a:pt x="0" y="0"/>
                </a:moveTo>
                <a:lnTo>
                  <a:pt x="868819" y="0"/>
                </a:lnTo>
                <a:lnTo>
                  <a:pt x="868819" y="1118496"/>
                </a:lnTo>
                <a:lnTo>
                  <a:pt x="0" y="1118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3</a:t>
            </a:r>
          </a:p>
        </p:txBody>
      </p:sp>
      <p:sp>
        <p:nvSpPr>
          <p:cNvPr id="7" name="TextBox 7"/>
          <p:cNvSpPr txBox="1"/>
          <p:nvPr/>
        </p:nvSpPr>
        <p:spPr>
          <a:xfrm>
            <a:off x="4799394" y="914164"/>
            <a:ext cx="8689213"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Загальний опис системи</a:t>
            </a:r>
          </a:p>
        </p:txBody>
      </p:sp>
      <p:sp>
        <p:nvSpPr>
          <p:cNvPr id="8" name="TextBox 8"/>
          <p:cNvSpPr txBox="1"/>
          <p:nvPr/>
        </p:nvSpPr>
        <p:spPr>
          <a:xfrm>
            <a:off x="1119750" y="3359785"/>
            <a:ext cx="16135627" cy="34817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Розроблена система представляє собою веб-платформу для проведення D&amp;D сесій, де роль майстра гри виконує штучний інтелект. Основними компонентами є модуль автентифікації користувачів, система чатів для взаємодії з ШІ, компонент генерації ігрового контенту та база даних MongoDB для збереження прогресу. Платформа забезпечує автоматичну генерацію персонажів, локацій та сюжетів, адаптивне ведення діалогів та розвиток подій, а також зберігання історії ігрових сесій. Система розроблена з використанням сучасного стеку технологій: React та TypeScript для клієнтської частини, NestJS для серверної частини, MongoDB для зберігання даних, та включає інтеграцію з ШІ для генерації контенту.</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339788" y="469452"/>
            <a:ext cx="868819" cy="1118496"/>
          </a:xfrm>
          <a:custGeom>
            <a:avLst/>
            <a:gdLst/>
            <a:ahLst/>
            <a:cxnLst/>
            <a:rect l="l" t="t" r="r" b="b"/>
            <a:pathLst>
              <a:path w="868819" h="1118496">
                <a:moveTo>
                  <a:pt x="0" y="0"/>
                </a:moveTo>
                <a:lnTo>
                  <a:pt x="868819" y="0"/>
                </a:lnTo>
                <a:lnTo>
                  <a:pt x="868819" y="1118496"/>
                </a:lnTo>
                <a:lnTo>
                  <a:pt x="0" y="1118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031169" y="2818261"/>
            <a:ext cx="9554968" cy="5697150"/>
          </a:xfrm>
          <a:custGeom>
            <a:avLst/>
            <a:gdLst/>
            <a:ahLst/>
            <a:cxnLst/>
            <a:rect l="l" t="t" r="r" b="b"/>
            <a:pathLst>
              <a:path w="9554968" h="5697150">
                <a:moveTo>
                  <a:pt x="0" y="0"/>
                </a:moveTo>
                <a:lnTo>
                  <a:pt x="9554968" y="0"/>
                </a:lnTo>
                <a:lnTo>
                  <a:pt x="9554968" y="5697149"/>
                </a:lnTo>
                <a:lnTo>
                  <a:pt x="0" y="5697149"/>
                </a:lnTo>
                <a:lnTo>
                  <a:pt x="0" y="0"/>
                </a:lnTo>
                <a:close/>
              </a:path>
            </a:pathLst>
          </a:custGeom>
          <a:blipFill>
            <a:blip r:embed="rId6"/>
            <a:stretch>
              <a:fillRect/>
            </a:stretch>
          </a:blipFill>
        </p:spPr>
      </p:sp>
      <p:sp>
        <p:nvSpPr>
          <p:cNvPr id="7" name="TextBox 7"/>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4</a:t>
            </a:r>
          </a:p>
        </p:txBody>
      </p:sp>
      <p:sp>
        <p:nvSpPr>
          <p:cNvPr id="8" name="TextBox 8"/>
          <p:cNvSpPr txBox="1"/>
          <p:nvPr/>
        </p:nvSpPr>
        <p:spPr>
          <a:xfrm>
            <a:off x="4799394" y="783947"/>
            <a:ext cx="8689213"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Аналіз проблеми (аналіз існуючих рішень)</a:t>
            </a:r>
          </a:p>
        </p:txBody>
      </p:sp>
      <p:sp>
        <p:nvSpPr>
          <p:cNvPr id="9" name="TextBox 9"/>
          <p:cNvSpPr txBox="1"/>
          <p:nvPr/>
        </p:nvSpPr>
        <p:spPr>
          <a:xfrm>
            <a:off x="1032622" y="2800825"/>
            <a:ext cx="16135627" cy="5099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Проаналізовані платформи:</a:t>
            </a:r>
          </a:p>
        </p:txBody>
      </p:sp>
      <p:sp>
        <p:nvSpPr>
          <p:cNvPr id="10" name="TextBox 10"/>
          <p:cNvSpPr txBox="1"/>
          <p:nvPr/>
        </p:nvSpPr>
        <p:spPr>
          <a:xfrm>
            <a:off x="1028700" y="3883121"/>
            <a:ext cx="6185357" cy="34817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Roll20 - це онлайн-платформа для проведення D&amp;D сесій, що надає віртуальну ігрову дошку, інструменти для керування кампаніями, чат та систему кидків кубиків, доступна у базовій безкоштовній версії та розширеній платній версії.</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339788" y="469452"/>
            <a:ext cx="868819" cy="1118496"/>
          </a:xfrm>
          <a:custGeom>
            <a:avLst/>
            <a:gdLst/>
            <a:ahLst/>
            <a:cxnLst/>
            <a:rect l="l" t="t" r="r" b="b"/>
            <a:pathLst>
              <a:path w="868819" h="1118496">
                <a:moveTo>
                  <a:pt x="0" y="0"/>
                </a:moveTo>
                <a:lnTo>
                  <a:pt x="868819" y="0"/>
                </a:lnTo>
                <a:lnTo>
                  <a:pt x="868819" y="1118496"/>
                </a:lnTo>
                <a:lnTo>
                  <a:pt x="0" y="1118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689158" y="3043553"/>
            <a:ext cx="10013862" cy="5069518"/>
          </a:xfrm>
          <a:custGeom>
            <a:avLst/>
            <a:gdLst/>
            <a:ahLst/>
            <a:cxnLst/>
            <a:rect l="l" t="t" r="r" b="b"/>
            <a:pathLst>
              <a:path w="10013862" h="5069518">
                <a:moveTo>
                  <a:pt x="0" y="0"/>
                </a:moveTo>
                <a:lnTo>
                  <a:pt x="10013862" y="0"/>
                </a:lnTo>
                <a:lnTo>
                  <a:pt x="10013862" y="5069518"/>
                </a:lnTo>
                <a:lnTo>
                  <a:pt x="0" y="5069518"/>
                </a:lnTo>
                <a:lnTo>
                  <a:pt x="0" y="0"/>
                </a:lnTo>
                <a:close/>
              </a:path>
            </a:pathLst>
          </a:custGeom>
          <a:blipFill>
            <a:blip r:embed="rId6"/>
            <a:stretch>
              <a:fillRect/>
            </a:stretch>
          </a:blipFill>
        </p:spPr>
      </p:sp>
      <p:sp>
        <p:nvSpPr>
          <p:cNvPr id="7" name="TextBox 7"/>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5</a:t>
            </a:r>
          </a:p>
        </p:txBody>
      </p:sp>
      <p:sp>
        <p:nvSpPr>
          <p:cNvPr id="8" name="TextBox 8"/>
          <p:cNvSpPr txBox="1"/>
          <p:nvPr/>
        </p:nvSpPr>
        <p:spPr>
          <a:xfrm>
            <a:off x="4799394" y="783947"/>
            <a:ext cx="8689213"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Аналіз проблеми (аналіз існуючих рішень)</a:t>
            </a:r>
          </a:p>
        </p:txBody>
      </p:sp>
      <p:sp>
        <p:nvSpPr>
          <p:cNvPr id="9" name="TextBox 9"/>
          <p:cNvSpPr txBox="1"/>
          <p:nvPr/>
        </p:nvSpPr>
        <p:spPr>
          <a:xfrm>
            <a:off x="1032622" y="2800825"/>
            <a:ext cx="16135627" cy="5099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Проаналізовані платформи:</a:t>
            </a:r>
          </a:p>
        </p:txBody>
      </p:sp>
      <p:sp>
        <p:nvSpPr>
          <p:cNvPr id="10" name="TextBox 10"/>
          <p:cNvSpPr txBox="1"/>
          <p:nvPr/>
        </p:nvSpPr>
        <p:spPr>
          <a:xfrm>
            <a:off x="1028700" y="3883121"/>
            <a:ext cx="6185357" cy="34817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D&amp;D Beyond - офіційна цифрова платформа для DnD, що пропонує інтерактивні правила та інструменти для створення персонажів, але має обмежений функціонал для проведення реальних ігрових сесій та потребує оплати за доступ до деяких матеріалів.</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339788" y="469452"/>
            <a:ext cx="868819" cy="1118496"/>
          </a:xfrm>
          <a:custGeom>
            <a:avLst/>
            <a:gdLst/>
            <a:ahLst/>
            <a:cxnLst/>
            <a:rect l="l" t="t" r="r" b="b"/>
            <a:pathLst>
              <a:path w="868819" h="1118496">
                <a:moveTo>
                  <a:pt x="0" y="0"/>
                </a:moveTo>
                <a:lnTo>
                  <a:pt x="868819" y="0"/>
                </a:lnTo>
                <a:lnTo>
                  <a:pt x="868819" y="1118496"/>
                </a:lnTo>
                <a:lnTo>
                  <a:pt x="0" y="1118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013766" y="3280725"/>
            <a:ext cx="9403391" cy="4772221"/>
          </a:xfrm>
          <a:custGeom>
            <a:avLst/>
            <a:gdLst/>
            <a:ahLst/>
            <a:cxnLst/>
            <a:rect l="l" t="t" r="r" b="b"/>
            <a:pathLst>
              <a:path w="9403391" h="4772221">
                <a:moveTo>
                  <a:pt x="0" y="0"/>
                </a:moveTo>
                <a:lnTo>
                  <a:pt x="9403391" y="0"/>
                </a:lnTo>
                <a:lnTo>
                  <a:pt x="9403391" y="4772221"/>
                </a:lnTo>
                <a:lnTo>
                  <a:pt x="0" y="4772221"/>
                </a:lnTo>
                <a:lnTo>
                  <a:pt x="0" y="0"/>
                </a:lnTo>
                <a:close/>
              </a:path>
            </a:pathLst>
          </a:custGeom>
          <a:blipFill>
            <a:blip r:embed="rId6"/>
            <a:stretch>
              <a:fillRect/>
            </a:stretch>
          </a:blipFill>
        </p:spPr>
      </p:sp>
      <p:sp>
        <p:nvSpPr>
          <p:cNvPr id="7" name="TextBox 7"/>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6</a:t>
            </a:r>
          </a:p>
        </p:txBody>
      </p:sp>
      <p:sp>
        <p:nvSpPr>
          <p:cNvPr id="8" name="TextBox 8"/>
          <p:cNvSpPr txBox="1"/>
          <p:nvPr/>
        </p:nvSpPr>
        <p:spPr>
          <a:xfrm>
            <a:off x="4799394" y="783947"/>
            <a:ext cx="8689213"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Аналіз проблеми (аналіз існуючих рішень)</a:t>
            </a:r>
          </a:p>
        </p:txBody>
      </p:sp>
      <p:sp>
        <p:nvSpPr>
          <p:cNvPr id="9" name="TextBox 9"/>
          <p:cNvSpPr txBox="1"/>
          <p:nvPr/>
        </p:nvSpPr>
        <p:spPr>
          <a:xfrm>
            <a:off x="1032622" y="2800825"/>
            <a:ext cx="16135627" cy="5099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Проаналізовані платформи:</a:t>
            </a:r>
          </a:p>
        </p:txBody>
      </p:sp>
      <p:sp>
        <p:nvSpPr>
          <p:cNvPr id="10" name="TextBox 10"/>
          <p:cNvSpPr txBox="1"/>
          <p:nvPr/>
        </p:nvSpPr>
        <p:spPr>
          <a:xfrm>
            <a:off x="1028700" y="3883121"/>
            <a:ext cx="6185357" cy="34817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Fantasy Grounds - це професійна платформа для онлайн D&amp;D з широкими можливостями автоматизації та кастомізації, яка, попри потужний функціонал та гнучкість налаштувань, має високу вартість та складний для освоєння інтерфейс.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3339788" y="469452"/>
            <a:ext cx="868819" cy="1118496"/>
          </a:xfrm>
          <a:custGeom>
            <a:avLst/>
            <a:gdLst/>
            <a:ahLst/>
            <a:cxnLst/>
            <a:rect l="l" t="t" r="r" b="b"/>
            <a:pathLst>
              <a:path w="868819" h="1118496">
                <a:moveTo>
                  <a:pt x="0" y="0"/>
                </a:moveTo>
                <a:lnTo>
                  <a:pt x="868819" y="0"/>
                </a:lnTo>
                <a:lnTo>
                  <a:pt x="868819" y="1118496"/>
                </a:lnTo>
                <a:lnTo>
                  <a:pt x="0" y="1118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7</a:t>
            </a:r>
          </a:p>
        </p:txBody>
      </p:sp>
      <p:sp>
        <p:nvSpPr>
          <p:cNvPr id="7" name="TextBox 7"/>
          <p:cNvSpPr txBox="1"/>
          <p:nvPr/>
        </p:nvSpPr>
        <p:spPr>
          <a:xfrm>
            <a:off x="4799394" y="783947"/>
            <a:ext cx="8689213"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Аналіз проблеми (аналіз існуючих рішень)</a:t>
            </a:r>
          </a:p>
        </p:txBody>
      </p:sp>
      <p:sp>
        <p:nvSpPr>
          <p:cNvPr id="8" name="TextBox 8"/>
          <p:cNvSpPr txBox="1"/>
          <p:nvPr/>
        </p:nvSpPr>
        <p:spPr>
          <a:xfrm>
            <a:off x="1028700" y="3507712"/>
            <a:ext cx="16135627" cy="39770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Crimson Roman"/>
                <a:ea typeface="Crimson Roman"/>
                <a:cs typeface="Crimson Roman"/>
                <a:sym typeface="Crimson Roman"/>
              </a:rPr>
              <a:t>Аналіз існуючих платформ виявив ряд обмежень: Roll20 має складний для новачків інтерфейс, D&amp;D Beyond не надає повноцінних інструментів для проведення ігрових сесій, а Fantasy Grounds, попри широкі можливості, відлякує високою ціною та складністю освоєння. Розроблена система вирішує ці проблеми, пропонуючи доступне рішення з інтуїтивним інтерфейсом та інтегрованим ШІ-асистентом, який бере на себе роль майстра гри. Це дозволяє як новачкам, так і досвідченим гравцям легко організовувати та проводити ігрові сесії без необхідності глибокого вивчення складних механік чи значних фінансових інвестицій, при цьому зберігаючи всі необхідні функції для повноцінної гри: генерацію контенту, управління персонажами та ведення сюжетних ліній.</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506474" y="397440"/>
            <a:ext cx="982132" cy="1262521"/>
          </a:xfrm>
          <a:custGeom>
            <a:avLst/>
            <a:gdLst/>
            <a:ahLst/>
            <a:cxnLst/>
            <a:rect l="l" t="t" r="r" b="b"/>
            <a:pathLst>
              <a:path w="982132" h="1262521">
                <a:moveTo>
                  <a:pt x="0" y="0"/>
                </a:moveTo>
                <a:lnTo>
                  <a:pt x="982132" y="0"/>
                </a:lnTo>
                <a:lnTo>
                  <a:pt x="982132" y="1262520"/>
                </a:lnTo>
                <a:lnTo>
                  <a:pt x="0" y="1262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8</a:t>
            </a:r>
          </a:p>
        </p:txBody>
      </p:sp>
      <p:sp>
        <p:nvSpPr>
          <p:cNvPr id="7" name="TextBox 7"/>
          <p:cNvSpPr txBox="1"/>
          <p:nvPr/>
        </p:nvSpPr>
        <p:spPr>
          <a:xfrm>
            <a:off x="4799394" y="789029"/>
            <a:ext cx="8689213"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Постановка задачі та опис системи</a:t>
            </a:r>
          </a:p>
        </p:txBody>
      </p:sp>
      <p:sp>
        <p:nvSpPr>
          <p:cNvPr id="8" name="TextBox 8"/>
          <p:cNvSpPr txBox="1"/>
          <p:nvPr/>
        </p:nvSpPr>
        <p:spPr>
          <a:xfrm>
            <a:off x="1076186" y="3247280"/>
            <a:ext cx="16135627" cy="49676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Постановка задачі полягає у створенні веб-системи для автоматизації проведення D&amp;D сесій з використанням штучного інтелекту як майстра гри. Основними завданнями є розробка зручного інтерфейсу для взаємодії з ШІ-асистентом, реалізація функціоналу генерації ігрового контенту, забезпечення можливості збереження прогресу та створення надійної системи автентифікації користувачів.</a:t>
            </a:r>
          </a:p>
          <a:p>
            <a:pPr algn="just">
              <a:lnSpc>
                <a:spcPts val="3920"/>
              </a:lnSpc>
            </a:pPr>
            <a:endParaRPr lang="en-US" sz="2800">
              <a:solidFill>
                <a:srgbClr val="000000"/>
              </a:solidFill>
              <a:latin typeface="Crimson Roman"/>
              <a:ea typeface="Crimson Roman"/>
              <a:cs typeface="Crimson Roman"/>
              <a:sym typeface="Crimson Roman"/>
            </a:endParaRPr>
          </a:p>
          <a:p>
            <a:pPr algn="just">
              <a:lnSpc>
                <a:spcPts val="3920"/>
              </a:lnSpc>
            </a:pPr>
            <a:r>
              <a:rPr lang="en-US" sz="2800">
                <a:solidFill>
                  <a:srgbClr val="000000"/>
                </a:solidFill>
                <a:latin typeface="Crimson Roman"/>
                <a:ea typeface="Crimson Roman"/>
                <a:cs typeface="Crimson Roman"/>
                <a:sym typeface="Crimson Roman"/>
              </a:rPr>
              <a:t>Розроблена система вирішує ключову проблему доступності настільних рольових ігор - нестачу досвідчених майстрів гри та складність організації регулярних ігрових сесій. Використання штучного інтелекту як асистента дозволяє автоматизувати процес ведення гри та зробити його доступним для широкого кола користувачів.</a:t>
            </a:r>
          </a:p>
          <a:p>
            <a:pPr algn="just">
              <a:lnSpc>
                <a:spcPts val="3920"/>
              </a:lnSpc>
              <a:spcBef>
                <a:spcPct val="0"/>
              </a:spcBef>
            </a:pPr>
            <a:endParaRPr lang="en-US" sz="2800">
              <a:solidFill>
                <a:srgbClr val="000000"/>
              </a:solidFill>
              <a:latin typeface="Crimson Roman"/>
              <a:ea typeface="Crimson Roman"/>
              <a:cs typeface="Crimson Roman"/>
              <a:sym typeface="Crimson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119750" y="1888799"/>
            <a:ext cx="16044577" cy="0"/>
          </a:xfrm>
          <a:prstGeom prst="line">
            <a:avLst/>
          </a:prstGeom>
          <a:ln w="19050" cap="flat">
            <a:solidFill>
              <a:srgbClr val="000000"/>
            </a:solidFill>
            <a:prstDash val="solid"/>
            <a:headEnd type="none" w="sm" len="sm"/>
            <a:tailEnd type="none" w="sm" len="sm"/>
          </a:ln>
        </p:spPr>
      </p:sp>
      <p:sp>
        <p:nvSpPr>
          <p:cNvPr id="3" name="Freeform 3"/>
          <p:cNvSpPr/>
          <p:nvPr/>
        </p:nvSpPr>
        <p:spPr>
          <a:xfrm>
            <a:off x="58498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168250" y="1549164"/>
            <a:ext cx="534771" cy="679270"/>
          </a:xfrm>
          <a:custGeom>
            <a:avLst/>
            <a:gdLst/>
            <a:ahLst/>
            <a:cxnLst/>
            <a:rect l="l" t="t" r="r" b="b"/>
            <a:pathLst>
              <a:path w="534771" h="679270">
                <a:moveTo>
                  <a:pt x="0" y="0"/>
                </a:moveTo>
                <a:lnTo>
                  <a:pt x="534770" y="0"/>
                </a:lnTo>
                <a:lnTo>
                  <a:pt x="534770" y="679269"/>
                </a:lnTo>
                <a:lnTo>
                  <a:pt x="0" y="67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129416" y="363622"/>
            <a:ext cx="1268637" cy="1330157"/>
          </a:xfrm>
          <a:custGeom>
            <a:avLst/>
            <a:gdLst/>
            <a:ahLst/>
            <a:cxnLst/>
            <a:rect l="l" t="t" r="r" b="b"/>
            <a:pathLst>
              <a:path w="1268637" h="1330157">
                <a:moveTo>
                  <a:pt x="0" y="0"/>
                </a:moveTo>
                <a:lnTo>
                  <a:pt x="1268637" y="0"/>
                </a:lnTo>
                <a:lnTo>
                  <a:pt x="1268637" y="1330156"/>
                </a:lnTo>
                <a:lnTo>
                  <a:pt x="0" y="1330156"/>
                </a:lnTo>
                <a:lnTo>
                  <a:pt x="0" y="0"/>
                </a:lnTo>
                <a:close/>
              </a:path>
            </a:pathLst>
          </a:custGeom>
          <a:blipFill>
            <a:blip r:embed="rId4"/>
            <a:stretch>
              <a:fillRect/>
            </a:stretch>
          </a:blipFill>
        </p:spPr>
      </p:sp>
      <p:sp>
        <p:nvSpPr>
          <p:cNvPr id="6" name="TextBox 6"/>
          <p:cNvSpPr txBox="1"/>
          <p:nvPr/>
        </p:nvSpPr>
        <p:spPr>
          <a:xfrm>
            <a:off x="17259300" y="9182100"/>
            <a:ext cx="152400" cy="228600"/>
          </a:xfrm>
          <a:prstGeom prst="rect">
            <a:avLst/>
          </a:prstGeom>
        </p:spPr>
        <p:txBody>
          <a:bodyPr wrap="none" lIns="0" tIns="0" rIns="0" bIns="0" rtlCol="0" anchor="t">
            <a:spAutoFit/>
          </a:bodyPr>
          <a:lstStyle/>
          <a:p>
            <a:pPr algn="ctr">
              <a:lnSpc>
                <a:spcPts val="3499"/>
              </a:lnSpc>
              <a:spcBef>
                <a:spcPct val="0"/>
              </a:spcBef>
            </a:pPr>
            <a:r>
              <a:rPr lang="en-US" sz="2499">
                <a:solidFill>
                  <a:srgbClr val="000000"/>
                </a:solidFill>
                <a:latin typeface="Crimson Roman"/>
                <a:ea typeface="Crimson Roman"/>
                <a:cs typeface="Crimson Roman"/>
                <a:sym typeface="Crimson Roman"/>
              </a:rPr>
              <a:t>9</a:t>
            </a:r>
          </a:p>
        </p:txBody>
      </p:sp>
      <p:sp>
        <p:nvSpPr>
          <p:cNvPr id="7" name="TextBox 7"/>
          <p:cNvSpPr txBox="1"/>
          <p:nvPr/>
        </p:nvSpPr>
        <p:spPr>
          <a:xfrm>
            <a:off x="1281530" y="2496820"/>
            <a:ext cx="16135627" cy="6948805"/>
          </a:xfrm>
          <a:prstGeom prst="rect">
            <a:avLst/>
          </a:prstGeom>
        </p:spPr>
        <p:txBody>
          <a:bodyPr lIns="0" tIns="0" rIns="0" bIns="0" rtlCol="0" anchor="t">
            <a:spAutoFit/>
          </a:bodyPr>
          <a:lstStyle/>
          <a:p>
            <a:pPr algn="just">
              <a:lnSpc>
                <a:spcPts val="3920"/>
              </a:lnSpc>
            </a:pPr>
            <a:r>
              <a:rPr lang="en-US" sz="2800">
                <a:solidFill>
                  <a:srgbClr val="000000"/>
                </a:solidFill>
                <a:latin typeface="Crimson Roman"/>
                <a:ea typeface="Crimson Roman"/>
                <a:cs typeface="Crimson Roman"/>
                <a:sym typeface="Crimson Roman"/>
              </a:rPr>
              <a:t>Frontend: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Мова: TypeScript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Фреймворк: React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Використання: Material-UI, Zustand, Axios </a:t>
            </a:r>
          </a:p>
          <a:p>
            <a:pPr algn="just">
              <a:lnSpc>
                <a:spcPts val="3920"/>
              </a:lnSpc>
            </a:pPr>
            <a:endParaRPr lang="en-US" sz="2800">
              <a:solidFill>
                <a:srgbClr val="000000"/>
              </a:solidFill>
              <a:latin typeface="Crimson Roman"/>
              <a:ea typeface="Crimson Roman"/>
              <a:cs typeface="Crimson Roman"/>
              <a:sym typeface="Crimson Roman"/>
            </a:endParaRPr>
          </a:p>
          <a:p>
            <a:pPr algn="just">
              <a:lnSpc>
                <a:spcPts val="3920"/>
              </a:lnSpc>
            </a:pPr>
            <a:r>
              <a:rPr lang="en-US" sz="2800">
                <a:solidFill>
                  <a:srgbClr val="000000"/>
                </a:solidFill>
                <a:latin typeface="Crimson Roman"/>
                <a:ea typeface="Crimson Roman"/>
                <a:cs typeface="Crimson Roman"/>
                <a:sym typeface="Crimson Roman"/>
              </a:rPr>
              <a:t>Backend: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Мова: TypeScript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Фреймворк: NestJS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Бібліотеки: JWT, REST API, ШІ-інтеграція </a:t>
            </a:r>
          </a:p>
          <a:p>
            <a:pPr algn="just">
              <a:lnSpc>
                <a:spcPts val="3920"/>
              </a:lnSpc>
            </a:pPr>
            <a:endParaRPr lang="en-US" sz="2800">
              <a:solidFill>
                <a:srgbClr val="000000"/>
              </a:solidFill>
              <a:latin typeface="Crimson Roman"/>
              <a:ea typeface="Crimson Roman"/>
              <a:cs typeface="Crimson Roman"/>
              <a:sym typeface="Crimson Roman"/>
            </a:endParaRPr>
          </a:p>
          <a:p>
            <a:pPr algn="just">
              <a:lnSpc>
                <a:spcPts val="3920"/>
              </a:lnSpc>
            </a:pPr>
            <a:r>
              <a:rPr lang="en-US" sz="2800">
                <a:solidFill>
                  <a:srgbClr val="000000"/>
                </a:solidFill>
                <a:latin typeface="Crimson Roman"/>
                <a:ea typeface="Crimson Roman"/>
                <a:cs typeface="Crimson Roman"/>
                <a:sym typeface="Crimson Roman"/>
              </a:rPr>
              <a:t>База даних: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MongoDB </a:t>
            </a:r>
          </a:p>
          <a:p>
            <a:pPr marL="604523" lvl="1" indent="-302261" algn="just">
              <a:lnSpc>
                <a:spcPts val="3920"/>
              </a:lnSpc>
              <a:buFont typeface="Arial"/>
              <a:buChar char="•"/>
            </a:pPr>
            <a:r>
              <a:rPr lang="en-US" sz="2800">
                <a:solidFill>
                  <a:srgbClr val="000000"/>
                </a:solidFill>
                <a:latin typeface="Crimson Roman"/>
                <a:ea typeface="Crimson Roman"/>
                <a:cs typeface="Crimson Roman"/>
                <a:sym typeface="Crimson Roman"/>
              </a:rPr>
              <a:t>Інструменти: Mongoose ODM</a:t>
            </a:r>
          </a:p>
          <a:p>
            <a:pPr algn="just">
              <a:lnSpc>
                <a:spcPts val="3920"/>
              </a:lnSpc>
              <a:spcBef>
                <a:spcPct val="0"/>
              </a:spcBef>
            </a:pPr>
            <a:endParaRPr lang="en-US" sz="2800">
              <a:solidFill>
                <a:srgbClr val="000000"/>
              </a:solidFill>
              <a:latin typeface="Crimson Roman"/>
              <a:ea typeface="Crimson Roman"/>
              <a:cs typeface="Crimson Roman"/>
              <a:sym typeface="Crimson Roman"/>
            </a:endParaRPr>
          </a:p>
        </p:txBody>
      </p:sp>
      <p:sp>
        <p:nvSpPr>
          <p:cNvPr id="8" name="Freeform 8"/>
          <p:cNvSpPr/>
          <p:nvPr/>
        </p:nvSpPr>
        <p:spPr>
          <a:xfrm>
            <a:off x="12430521" y="3301220"/>
            <a:ext cx="2174819" cy="2174819"/>
          </a:xfrm>
          <a:custGeom>
            <a:avLst/>
            <a:gdLst/>
            <a:ahLst/>
            <a:cxnLst/>
            <a:rect l="l" t="t" r="r" b="b"/>
            <a:pathLst>
              <a:path w="2174819" h="2174819">
                <a:moveTo>
                  <a:pt x="0" y="0"/>
                </a:moveTo>
                <a:lnTo>
                  <a:pt x="2174819" y="0"/>
                </a:lnTo>
                <a:lnTo>
                  <a:pt x="2174819" y="2174819"/>
                </a:lnTo>
                <a:lnTo>
                  <a:pt x="0" y="2174819"/>
                </a:lnTo>
                <a:lnTo>
                  <a:pt x="0" y="0"/>
                </a:lnTo>
                <a:close/>
              </a:path>
            </a:pathLst>
          </a:custGeom>
          <a:blipFill>
            <a:blip r:embed="rId5"/>
            <a:stretch>
              <a:fillRect/>
            </a:stretch>
          </a:blipFill>
        </p:spPr>
      </p:sp>
      <p:sp>
        <p:nvSpPr>
          <p:cNvPr id="9" name="Freeform 9"/>
          <p:cNvSpPr/>
          <p:nvPr/>
        </p:nvSpPr>
        <p:spPr>
          <a:xfrm>
            <a:off x="11082481" y="6739266"/>
            <a:ext cx="5179755" cy="1728743"/>
          </a:xfrm>
          <a:custGeom>
            <a:avLst/>
            <a:gdLst/>
            <a:ahLst/>
            <a:cxnLst/>
            <a:rect l="l" t="t" r="r" b="b"/>
            <a:pathLst>
              <a:path w="5179755" h="1728743">
                <a:moveTo>
                  <a:pt x="0" y="0"/>
                </a:moveTo>
                <a:lnTo>
                  <a:pt x="5179754" y="0"/>
                </a:lnTo>
                <a:lnTo>
                  <a:pt x="5179754" y="1728743"/>
                </a:lnTo>
                <a:lnTo>
                  <a:pt x="0" y="1728743"/>
                </a:lnTo>
                <a:lnTo>
                  <a:pt x="0" y="0"/>
                </a:lnTo>
                <a:close/>
              </a:path>
            </a:pathLst>
          </a:custGeom>
          <a:blipFill>
            <a:blip r:embed="rId6"/>
            <a:stretch>
              <a:fillRect/>
            </a:stretch>
          </a:blipFill>
        </p:spPr>
      </p:sp>
      <p:sp>
        <p:nvSpPr>
          <p:cNvPr id="10" name="Freeform 10"/>
          <p:cNvSpPr/>
          <p:nvPr/>
        </p:nvSpPr>
        <p:spPr>
          <a:xfrm>
            <a:off x="9618947" y="4597030"/>
            <a:ext cx="2352456" cy="2142236"/>
          </a:xfrm>
          <a:custGeom>
            <a:avLst/>
            <a:gdLst/>
            <a:ahLst/>
            <a:cxnLst/>
            <a:rect l="l" t="t" r="r" b="b"/>
            <a:pathLst>
              <a:path w="2352456" h="2142236">
                <a:moveTo>
                  <a:pt x="0" y="0"/>
                </a:moveTo>
                <a:lnTo>
                  <a:pt x="2352456" y="0"/>
                </a:lnTo>
                <a:lnTo>
                  <a:pt x="2352456" y="2142236"/>
                </a:lnTo>
                <a:lnTo>
                  <a:pt x="0" y="2142236"/>
                </a:lnTo>
                <a:lnTo>
                  <a:pt x="0" y="0"/>
                </a:lnTo>
                <a:close/>
              </a:path>
            </a:pathLst>
          </a:custGeom>
          <a:blipFill>
            <a:blip r:embed="rId7"/>
            <a:stretch>
              <a:fillRect/>
            </a:stretch>
          </a:blipFill>
        </p:spPr>
      </p:sp>
      <p:sp>
        <p:nvSpPr>
          <p:cNvPr id="11" name="Freeform 11"/>
          <p:cNvSpPr/>
          <p:nvPr/>
        </p:nvSpPr>
        <p:spPr>
          <a:xfrm>
            <a:off x="14605340" y="3819144"/>
            <a:ext cx="3313790" cy="3313790"/>
          </a:xfrm>
          <a:custGeom>
            <a:avLst/>
            <a:gdLst/>
            <a:ahLst/>
            <a:cxnLst/>
            <a:rect l="l" t="t" r="r" b="b"/>
            <a:pathLst>
              <a:path w="3313790" h="3313790">
                <a:moveTo>
                  <a:pt x="0" y="0"/>
                </a:moveTo>
                <a:lnTo>
                  <a:pt x="3313790" y="0"/>
                </a:lnTo>
                <a:lnTo>
                  <a:pt x="3313790" y="3313790"/>
                </a:lnTo>
                <a:lnTo>
                  <a:pt x="0" y="3313790"/>
                </a:lnTo>
                <a:lnTo>
                  <a:pt x="0" y="0"/>
                </a:lnTo>
                <a:close/>
              </a:path>
            </a:pathLst>
          </a:custGeom>
          <a:blipFill>
            <a:blip r:embed="rId8"/>
            <a:stretch>
              <a:fillRect/>
            </a:stretch>
          </a:blipFill>
        </p:spPr>
      </p:sp>
      <p:sp>
        <p:nvSpPr>
          <p:cNvPr id="12" name="TextBox 12"/>
          <p:cNvSpPr txBox="1"/>
          <p:nvPr/>
        </p:nvSpPr>
        <p:spPr>
          <a:xfrm>
            <a:off x="3906483" y="789029"/>
            <a:ext cx="10475034" cy="635000"/>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Crimson Roman"/>
                <a:ea typeface="Crimson Roman"/>
                <a:cs typeface="Crimson Roman"/>
                <a:sym typeface="Crimson Roman"/>
              </a:rPr>
              <a:t>Архітектура створеного програмного забезпечення</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873</Words>
  <Application>Microsoft Office PowerPoint</Application>
  <PresentationFormat>Произвольный</PresentationFormat>
  <Paragraphs>83</Paragraphs>
  <Slides>15</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Crimson Roman Bold</vt:lpstr>
      <vt:lpstr>Arial</vt:lpstr>
      <vt:lpstr>Crimson Roman</vt:lpstr>
      <vt:lpstr>Calibri</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ККП Презентація</dc:title>
  <cp:lastModifiedBy>Олександра Атаманова</cp:lastModifiedBy>
  <cp:revision>3</cp:revision>
  <dcterms:created xsi:type="dcterms:W3CDTF">2006-08-16T00:00:00Z</dcterms:created>
  <dcterms:modified xsi:type="dcterms:W3CDTF">2025-06-17T20:16:32Z</dcterms:modified>
  <dc:identifier>DAGqZs3a_CI</dc:identifier>
</cp:coreProperties>
</file>